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60" r:id="rId4"/>
    <p:sldId id="276" r:id="rId5"/>
    <p:sldId id="277" r:id="rId6"/>
    <p:sldId id="259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2" r:id="rId16"/>
    <p:sldId id="266" r:id="rId17"/>
    <p:sldId id="267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5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44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728C0-C388-498D-9C5A-D1965E5DDEF2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2AD744-DA5A-4260-9459-F5CF5B847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3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54F92-8625-468B-BE29-9ED54BA122FB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90F67-C57A-44B9-8C0F-4DA302153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96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0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09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9465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9420" y="946702"/>
            <a:ext cx="4066580" cy="12498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16000" y="0"/>
            <a:ext cx="5080000" cy="685800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1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033229" y="2294585"/>
            <a:ext cx="3051313" cy="227606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971" y="1175302"/>
            <a:ext cx="10146612" cy="1647411"/>
          </a:xfr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>
              <a:defRPr sz="12000" b="1" i="0"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76876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repeatCount="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7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8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2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8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2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9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4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57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C1B21-D56C-48FC-BCC7-13CABE18B88A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DB8C-3CA2-476C-9EC7-43BD560DC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2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98174" y="2408723"/>
            <a:ext cx="8595652" cy="1020277"/>
          </a:xfrm>
        </p:spPr>
        <p:txBody>
          <a:bodyPr>
            <a:normAutofit/>
          </a:bodyPr>
          <a:lstStyle/>
          <a:p>
            <a:r>
              <a:rPr lang="ru-RU" sz="4800" b="1" dirty="0" smtClean="0"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ДИПЛОМНЫЙ ПРОЕКТ</a:t>
            </a:r>
            <a:r>
              <a:rPr lang="en-US" sz="4800" b="1" dirty="0" smtClean="0">
                <a:latin typeface="Montserrat" panose="00000500000000000000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4800" b="1" dirty="0">
              <a:latin typeface="Montserrat" panose="00000500000000000000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8174" y="3542045"/>
            <a:ext cx="8595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тему:</a:t>
            </a:r>
          </a:p>
          <a:p>
            <a:pPr algn="ctr"/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Программное средство: Интернет-магазин </a:t>
            </a:r>
            <a:b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ОАО «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Св</a:t>
            </a:r>
            <a:r>
              <a:rPr lang="en-US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ru-RU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танак</a:t>
            </a:r>
            <a:r>
              <a:rPr lang="ru-RU" sz="2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» на платформе </a:t>
            </a:r>
            <a:r>
              <a:rPr lang="en-US" sz="2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</a:t>
            </a:r>
            <a:endParaRPr lang="en-US" sz="24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94084" y="151807"/>
            <a:ext cx="72038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БЕЛОРУССКИЙ ГОСУДАРСТВЕННЫЙ УНИВЕРСИТЕТ ИНФОРМАТИКИ И РАДИОЭЛЕКТРОНИКИ</a:t>
            </a:r>
            <a:endParaRPr lang="en-US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ru-RU" sz="1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Институт информационных технологий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9585" y="5513560"/>
            <a:ext cx="476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Студент: Авдей Артем Павлович</a:t>
            </a:r>
          </a:p>
          <a:p>
            <a:r>
              <a:rPr lang="ru-RU" sz="1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Группа: 781072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191"/>
          <a:stretch/>
        </p:blipFill>
        <p:spPr>
          <a:xfrm>
            <a:off x="1180799" y="1125854"/>
            <a:ext cx="9790149" cy="5496438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Предварительный просмотр корзины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548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170"/>
          <a:stretch/>
        </p:blipFill>
        <p:spPr>
          <a:xfrm>
            <a:off x="1180798" y="1119247"/>
            <a:ext cx="9790150" cy="5543832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Оформление заказа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73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37" b="-1"/>
          <a:stretch/>
        </p:blipFill>
        <p:spPr>
          <a:xfrm>
            <a:off x="1180797" y="1115435"/>
            <a:ext cx="9790151" cy="5551455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Оформление заказа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9" name="Прямая соединительная линия 8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12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969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164" b="1"/>
          <a:stretch/>
        </p:blipFill>
        <p:spPr>
          <a:xfrm>
            <a:off x="1180796" y="1109344"/>
            <a:ext cx="9790152" cy="5497909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Личный кабинет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8" name="Группа 7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9" name="Прямая соединительная линия 8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13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053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2611554"/>
            <a:ext cx="4717462" cy="81744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Спасибо за внимание!</a:t>
            </a:r>
            <a:endParaRPr lang="en-US" sz="6000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5" name="Группа 4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14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825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7" y="1241090"/>
            <a:ext cx="5279769" cy="537951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50" y="2000251"/>
            <a:ext cx="5469406" cy="3243262"/>
          </a:xfrm>
          <a:prstGeom prst="rect">
            <a:avLst/>
          </a:prstGeom>
        </p:spPr>
      </p:pic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2457450" y="301863"/>
            <a:ext cx="7334250" cy="8174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Схема работы программного средства в режиме администратора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594971" y="5982056"/>
            <a:ext cx="1575186" cy="7603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597496" y="1901297"/>
            <a:ext cx="2106930" cy="716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Группа 10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15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79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Схема алгоритма применения фильтров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64" y="1307837"/>
            <a:ext cx="5127872" cy="545188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16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04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Схема алгоритма поиска товаров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008" y="1329745"/>
            <a:ext cx="5125984" cy="5418897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17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41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825" y="1576389"/>
            <a:ext cx="8644876" cy="5060714"/>
          </a:xfrm>
          <a:prstGeom prst="rect">
            <a:avLst/>
          </a:prstGeom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Диаграмма вариантов использования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6" name="Группа 5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18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97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Диаграмма развертывания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175" y="1119309"/>
            <a:ext cx="8425650" cy="5567328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19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857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09421" y="1800726"/>
            <a:ext cx="4066580" cy="688256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интернет-магазина с гибким функционалом, понятным и доступным интерфейсом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а также </a:t>
            </a:r>
            <a:r>
              <a:rPr lang="ru-RU" sz="1000" dirty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возможностью дальнейшего расширения каталога продукции путем добавления новых функций.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22599" y="3441355"/>
            <a:ext cx="2783882" cy="115299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Покупки из дома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 наличии </a:t>
            </a: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интернет-магазина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у компании перед покупателем нет никаких преград, препятствующих покупкам.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22599" y="4955195"/>
            <a:ext cx="2783882" cy="95294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Экономия времени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</a:pPr>
            <a:r>
              <a:rPr lang="ru-RU" sz="1000" b="1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Интернет-магазин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позволяет экономить время не только покупателя, но еще и время сотрудников компании.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9" r="25309"/>
          <a:stretch>
            <a:fillRect/>
          </a:stretch>
        </p:blipFill>
        <p:spPr/>
      </p:pic>
      <p:grpSp>
        <p:nvGrpSpPr>
          <p:cNvPr id="19" name="Группа 18"/>
          <p:cNvGrpSpPr/>
          <p:nvPr/>
        </p:nvGrpSpPr>
        <p:grpSpPr>
          <a:xfrm>
            <a:off x="7109420" y="3487032"/>
            <a:ext cx="1018580" cy="1018580"/>
            <a:chOff x="7109420" y="3487032"/>
            <a:chExt cx="1018580" cy="1018580"/>
          </a:xfrm>
        </p:grpSpPr>
        <p:sp>
          <p:nvSpPr>
            <p:cNvPr id="7" name="Oval 6"/>
            <p:cNvSpPr/>
            <p:nvPr/>
          </p:nvSpPr>
          <p:spPr>
            <a:xfrm>
              <a:off x="7109420" y="3487032"/>
              <a:ext cx="1018580" cy="101858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2109"/>
            <p:cNvSpPr>
              <a:spLocks noEditPoints="1"/>
            </p:cNvSpPr>
            <p:nvPr/>
          </p:nvSpPr>
          <p:spPr bwMode="auto">
            <a:xfrm>
              <a:off x="7395333" y="3726343"/>
              <a:ext cx="448698" cy="455259"/>
            </a:xfrm>
            <a:custGeom>
              <a:avLst/>
              <a:gdLst>
                <a:gd name="T0" fmla="*/ 158 w 159"/>
                <a:gd name="T1" fmla="*/ 73 h 160"/>
                <a:gd name="T2" fmla="*/ 79 w 159"/>
                <a:gd name="T3" fmla="*/ 0 h 160"/>
                <a:gd name="T4" fmla="*/ 1 w 159"/>
                <a:gd name="T5" fmla="*/ 73 h 160"/>
                <a:gd name="T6" fmla="*/ 1 w 159"/>
                <a:gd name="T7" fmla="*/ 77 h 160"/>
                <a:gd name="T8" fmla="*/ 5 w 159"/>
                <a:gd name="T9" fmla="*/ 77 h 160"/>
                <a:gd name="T10" fmla="*/ 14 w 159"/>
                <a:gd name="T11" fmla="*/ 69 h 160"/>
                <a:gd name="T12" fmla="*/ 14 w 159"/>
                <a:gd name="T13" fmla="*/ 160 h 160"/>
                <a:gd name="T14" fmla="*/ 58 w 159"/>
                <a:gd name="T15" fmla="*/ 160 h 160"/>
                <a:gd name="T16" fmla="*/ 101 w 159"/>
                <a:gd name="T17" fmla="*/ 160 h 160"/>
                <a:gd name="T18" fmla="*/ 145 w 159"/>
                <a:gd name="T19" fmla="*/ 160 h 160"/>
                <a:gd name="T20" fmla="*/ 145 w 159"/>
                <a:gd name="T21" fmla="*/ 69 h 160"/>
                <a:gd name="T22" fmla="*/ 154 w 159"/>
                <a:gd name="T23" fmla="*/ 77 h 160"/>
                <a:gd name="T24" fmla="*/ 156 w 159"/>
                <a:gd name="T25" fmla="*/ 78 h 160"/>
                <a:gd name="T26" fmla="*/ 158 w 159"/>
                <a:gd name="T27" fmla="*/ 77 h 160"/>
                <a:gd name="T28" fmla="*/ 158 w 159"/>
                <a:gd name="T29" fmla="*/ 73 h 160"/>
                <a:gd name="T30" fmla="*/ 63 w 159"/>
                <a:gd name="T31" fmla="*/ 155 h 160"/>
                <a:gd name="T32" fmla="*/ 63 w 159"/>
                <a:gd name="T33" fmla="*/ 111 h 160"/>
                <a:gd name="T34" fmla="*/ 79 w 159"/>
                <a:gd name="T35" fmla="*/ 94 h 160"/>
                <a:gd name="T36" fmla="*/ 96 w 159"/>
                <a:gd name="T37" fmla="*/ 111 h 160"/>
                <a:gd name="T38" fmla="*/ 96 w 159"/>
                <a:gd name="T39" fmla="*/ 155 h 160"/>
                <a:gd name="T40" fmla="*/ 63 w 159"/>
                <a:gd name="T41" fmla="*/ 155 h 160"/>
                <a:gd name="T42" fmla="*/ 140 w 159"/>
                <a:gd name="T43" fmla="*/ 155 h 160"/>
                <a:gd name="T44" fmla="*/ 101 w 159"/>
                <a:gd name="T45" fmla="*/ 155 h 160"/>
                <a:gd name="T46" fmla="*/ 101 w 159"/>
                <a:gd name="T47" fmla="*/ 111 h 160"/>
                <a:gd name="T48" fmla="*/ 79 w 159"/>
                <a:gd name="T49" fmla="*/ 89 h 160"/>
                <a:gd name="T50" fmla="*/ 58 w 159"/>
                <a:gd name="T51" fmla="*/ 111 h 160"/>
                <a:gd name="T52" fmla="*/ 58 w 159"/>
                <a:gd name="T53" fmla="*/ 155 h 160"/>
                <a:gd name="T54" fmla="*/ 19 w 159"/>
                <a:gd name="T55" fmla="*/ 155 h 160"/>
                <a:gd name="T56" fmla="*/ 19 w 159"/>
                <a:gd name="T57" fmla="*/ 63 h 160"/>
                <a:gd name="T58" fmla="*/ 79 w 159"/>
                <a:gd name="T59" fmla="*/ 7 h 160"/>
                <a:gd name="T60" fmla="*/ 140 w 159"/>
                <a:gd name="T61" fmla="*/ 63 h 160"/>
                <a:gd name="T62" fmla="*/ 140 w 159"/>
                <a:gd name="T63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9" h="160">
                  <a:moveTo>
                    <a:pt x="158" y="73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74"/>
                    <a:pt x="0" y="76"/>
                    <a:pt x="1" y="77"/>
                  </a:cubicBezTo>
                  <a:cubicBezTo>
                    <a:pt x="2" y="78"/>
                    <a:pt x="3" y="78"/>
                    <a:pt x="5" y="7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58" y="160"/>
                    <a:pt x="58" y="160"/>
                    <a:pt x="58" y="160"/>
                  </a:cubicBezTo>
                  <a:cubicBezTo>
                    <a:pt x="101" y="160"/>
                    <a:pt x="101" y="160"/>
                    <a:pt x="101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54" y="77"/>
                    <a:pt x="154" y="77"/>
                    <a:pt x="154" y="77"/>
                  </a:cubicBezTo>
                  <a:cubicBezTo>
                    <a:pt x="155" y="78"/>
                    <a:pt x="156" y="78"/>
                    <a:pt x="156" y="78"/>
                  </a:cubicBezTo>
                  <a:cubicBezTo>
                    <a:pt x="157" y="78"/>
                    <a:pt x="158" y="77"/>
                    <a:pt x="158" y="77"/>
                  </a:cubicBezTo>
                  <a:cubicBezTo>
                    <a:pt x="159" y="76"/>
                    <a:pt x="159" y="74"/>
                    <a:pt x="158" y="73"/>
                  </a:cubicBezTo>
                  <a:close/>
                  <a:moveTo>
                    <a:pt x="63" y="155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02"/>
                    <a:pt x="70" y="94"/>
                    <a:pt x="79" y="94"/>
                  </a:cubicBezTo>
                  <a:cubicBezTo>
                    <a:pt x="89" y="94"/>
                    <a:pt x="96" y="102"/>
                    <a:pt x="96" y="111"/>
                  </a:cubicBezTo>
                  <a:cubicBezTo>
                    <a:pt x="96" y="155"/>
                    <a:pt x="96" y="155"/>
                    <a:pt x="96" y="155"/>
                  </a:cubicBezTo>
                  <a:lnTo>
                    <a:pt x="63" y="155"/>
                  </a:lnTo>
                  <a:close/>
                  <a:moveTo>
                    <a:pt x="140" y="155"/>
                  </a:moveTo>
                  <a:cubicBezTo>
                    <a:pt x="101" y="155"/>
                    <a:pt x="101" y="155"/>
                    <a:pt x="101" y="155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99"/>
                    <a:pt x="92" y="89"/>
                    <a:pt x="79" y="89"/>
                  </a:cubicBezTo>
                  <a:cubicBezTo>
                    <a:pt x="67" y="89"/>
                    <a:pt x="58" y="99"/>
                    <a:pt x="58" y="111"/>
                  </a:cubicBezTo>
                  <a:cubicBezTo>
                    <a:pt x="58" y="155"/>
                    <a:pt x="58" y="155"/>
                    <a:pt x="58" y="155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140" y="63"/>
                    <a:pt x="140" y="63"/>
                    <a:pt x="140" y="63"/>
                  </a:cubicBezTo>
                  <a:lnTo>
                    <a:pt x="140" y="1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5"/>
            <p:cNvSpPr/>
            <p:nvPr/>
          </p:nvSpPr>
          <p:spPr>
            <a:xfrm>
              <a:off x="7209550" y="3544812"/>
              <a:ext cx="818319" cy="81831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209550" y="5094502"/>
            <a:ext cx="818319" cy="818319"/>
            <a:chOff x="7209549" y="5089820"/>
            <a:chExt cx="818319" cy="818319"/>
          </a:xfrm>
        </p:grpSpPr>
        <p:sp>
          <p:nvSpPr>
            <p:cNvPr id="12" name="Freeform 2113"/>
            <p:cNvSpPr>
              <a:spLocks noEditPoints="1"/>
            </p:cNvSpPr>
            <p:nvPr/>
          </p:nvSpPr>
          <p:spPr bwMode="auto">
            <a:xfrm>
              <a:off x="7395333" y="5239923"/>
              <a:ext cx="448697" cy="542830"/>
            </a:xfrm>
            <a:custGeom>
              <a:avLst/>
              <a:gdLst>
                <a:gd name="T0" fmla="*/ 67 w 133"/>
                <a:gd name="T1" fmla="*/ 72 h 160"/>
                <a:gd name="T2" fmla="*/ 72 w 133"/>
                <a:gd name="T3" fmla="*/ 64 h 160"/>
                <a:gd name="T4" fmla="*/ 75 w 133"/>
                <a:gd name="T5" fmla="*/ 61 h 160"/>
                <a:gd name="T6" fmla="*/ 59 w 133"/>
                <a:gd name="T7" fmla="*/ 67 h 160"/>
                <a:gd name="T8" fmla="*/ 56 w 133"/>
                <a:gd name="T9" fmla="*/ 64 h 160"/>
                <a:gd name="T10" fmla="*/ 53 w 133"/>
                <a:gd name="T11" fmla="*/ 59 h 160"/>
                <a:gd name="T12" fmla="*/ 80 w 133"/>
                <a:gd name="T13" fmla="*/ 59 h 160"/>
                <a:gd name="T14" fmla="*/ 83 w 133"/>
                <a:gd name="T15" fmla="*/ 56 h 160"/>
                <a:gd name="T16" fmla="*/ 91 w 133"/>
                <a:gd name="T17" fmla="*/ 56 h 160"/>
                <a:gd name="T18" fmla="*/ 88 w 133"/>
                <a:gd name="T19" fmla="*/ 53 h 160"/>
                <a:gd name="T20" fmla="*/ 45 w 133"/>
                <a:gd name="T21" fmla="*/ 53 h 160"/>
                <a:gd name="T22" fmla="*/ 64 w 133"/>
                <a:gd name="T23" fmla="*/ 59 h 160"/>
                <a:gd name="T24" fmla="*/ 67 w 133"/>
                <a:gd name="T25" fmla="*/ 56 h 160"/>
                <a:gd name="T26" fmla="*/ 67 w 133"/>
                <a:gd name="T27" fmla="*/ 93 h 160"/>
                <a:gd name="T28" fmla="*/ 64 w 133"/>
                <a:gd name="T29" fmla="*/ 91 h 160"/>
                <a:gd name="T30" fmla="*/ 69 w 133"/>
                <a:gd name="T31" fmla="*/ 99 h 160"/>
                <a:gd name="T32" fmla="*/ 64 w 133"/>
                <a:gd name="T33" fmla="*/ 107 h 160"/>
                <a:gd name="T34" fmla="*/ 67 w 133"/>
                <a:gd name="T35" fmla="*/ 104 h 160"/>
                <a:gd name="T36" fmla="*/ 67 w 133"/>
                <a:gd name="T37" fmla="*/ 117 h 160"/>
                <a:gd name="T38" fmla="*/ 64 w 133"/>
                <a:gd name="T39" fmla="*/ 115 h 160"/>
                <a:gd name="T40" fmla="*/ 69 w 133"/>
                <a:gd name="T41" fmla="*/ 123 h 160"/>
                <a:gd name="T42" fmla="*/ 64 w 133"/>
                <a:gd name="T43" fmla="*/ 131 h 160"/>
                <a:gd name="T44" fmla="*/ 67 w 133"/>
                <a:gd name="T45" fmla="*/ 128 h 160"/>
                <a:gd name="T46" fmla="*/ 131 w 133"/>
                <a:gd name="T47" fmla="*/ 160 h 160"/>
                <a:gd name="T48" fmla="*/ 13 w 133"/>
                <a:gd name="T49" fmla="*/ 160 h 160"/>
                <a:gd name="T50" fmla="*/ 0 w 133"/>
                <a:gd name="T51" fmla="*/ 157 h 160"/>
                <a:gd name="T52" fmla="*/ 11 w 133"/>
                <a:gd name="T53" fmla="*/ 144 h 160"/>
                <a:gd name="T54" fmla="*/ 34 w 133"/>
                <a:gd name="T55" fmla="*/ 99 h 160"/>
                <a:gd name="T56" fmla="*/ 24 w 133"/>
                <a:gd name="T57" fmla="*/ 43 h 160"/>
                <a:gd name="T58" fmla="*/ 11 w 133"/>
                <a:gd name="T59" fmla="*/ 5 h 160"/>
                <a:gd name="T60" fmla="*/ 3 w 133"/>
                <a:gd name="T61" fmla="*/ 0 h 160"/>
                <a:gd name="T62" fmla="*/ 120 w 133"/>
                <a:gd name="T63" fmla="*/ 0 h 160"/>
                <a:gd name="T64" fmla="*/ 133 w 133"/>
                <a:gd name="T65" fmla="*/ 3 h 160"/>
                <a:gd name="T66" fmla="*/ 123 w 133"/>
                <a:gd name="T67" fmla="*/ 16 h 160"/>
                <a:gd name="T68" fmla="*/ 100 w 133"/>
                <a:gd name="T69" fmla="*/ 61 h 160"/>
                <a:gd name="T70" fmla="*/ 109 w 133"/>
                <a:gd name="T71" fmla="*/ 117 h 160"/>
                <a:gd name="T72" fmla="*/ 123 w 133"/>
                <a:gd name="T73" fmla="*/ 155 h 160"/>
                <a:gd name="T74" fmla="*/ 24 w 133"/>
                <a:gd name="T75" fmla="*/ 11 h 160"/>
                <a:gd name="T76" fmla="*/ 117 w 133"/>
                <a:gd name="T77" fmla="*/ 5 h 160"/>
                <a:gd name="T78" fmla="*/ 24 w 133"/>
                <a:gd name="T79" fmla="*/ 11 h 160"/>
                <a:gd name="T80" fmla="*/ 104 w 133"/>
                <a:gd name="T81" fmla="*/ 43 h 160"/>
                <a:gd name="T82" fmla="*/ 29 w 133"/>
                <a:gd name="T83" fmla="*/ 43 h 160"/>
                <a:gd name="T84" fmla="*/ 29 w 133"/>
                <a:gd name="T85" fmla="*/ 144 h 160"/>
                <a:gd name="T86" fmla="*/ 97 w 133"/>
                <a:gd name="T87" fmla="*/ 103 h 160"/>
                <a:gd name="T88" fmla="*/ 29 w 133"/>
                <a:gd name="T89" fmla="*/ 117 h 160"/>
                <a:gd name="T90" fmla="*/ 117 w 133"/>
                <a:gd name="T91" fmla="*/ 155 h 160"/>
                <a:gd name="T92" fmla="*/ 24 w 133"/>
                <a:gd name="T93" fmla="*/ 14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3" h="160">
                  <a:moveTo>
                    <a:pt x="67" y="67"/>
                  </a:moveTo>
                  <a:cubicBezTo>
                    <a:pt x="68" y="67"/>
                    <a:pt x="69" y="68"/>
                    <a:pt x="69" y="69"/>
                  </a:cubicBezTo>
                  <a:cubicBezTo>
                    <a:pt x="69" y="71"/>
                    <a:pt x="68" y="72"/>
                    <a:pt x="67" y="72"/>
                  </a:cubicBezTo>
                  <a:cubicBezTo>
                    <a:pt x="65" y="72"/>
                    <a:pt x="64" y="71"/>
                    <a:pt x="64" y="69"/>
                  </a:cubicBezTo>
                  <a:cubicBezTo>
                    <a:pt x="64" y="68"/>
                    <a:pt x="65" y="67"/>
                    <a:pt x="67" y="67"/>
                  </a:cubicBezTo>
                  <a:close/>
                  <a:moveTo>
                    <a:pt x="72" y="64"/>
                  </a:moveTo>
                  <a:cubicBezTo>
                    <a:pt x="72" y="65"/>
                    <a:pt x="73" y="67"/>
                    <a:pt x="75" y="67"/>
                  </a:cubicBezTo>
                  <a:cubicBezTo>
                    <a:pt x="76" y="67"/>
                    <a:pt x="77" y="65"/>
                    <a:pt x="77" y="64"/>
                  </a:cubicBezTo>
                  <a:cubicBezTo>
                    <a:pt x="77" y="63"/>
                    <a:pt x="76" y="61"/>
                    <a:pt x="75" y="61"/>
                  </a:cubicBezTo>
                  <a:cubicBezTo>
                    <a:pt x="73" y="61"/>
                    <a:pt x="72" y="63"/>
                    <a:pt x="72" y="64"/>
                  </a:cubicBezTo>
                  <a:close/>
                  <a:moveTo>
                    <a:pt x="56" y="64"/>
                  </a:moveTo>
                  <a:cubicBezTo>
                    <a:pt x="56" y="65"/>
                    <a:pt x="57" y="67"/>
                    <a:pt x="59" y="67"/>
                  </a:cubicBezTo>
                  <a:cubicBezTo>
                    <a:pt x="60" y="67"/>
                    <a:pt x="61" y="65"/>
                    <a:pt x="61" y="64"/>
                  </a:cubicBezTo>
                  <a:cubicBezTo>
                    <a:pt x="61" y="63"/>
                    <a:pt x="60" y="61"/>
                    <a:pt x="59" y="61"/>
                  </a:cubicBezTo>
                  <a:cubicBezTo>
                    <a:pt x="57" y="61"/>
                    <a:pt x="56" y="63"/>
                    <a:pt x="56" y="64"/>
                  </a:cubicBezTo>
                  <a:close/>
                  <a:moveTo>
                    <a:pt x="48" y="59"/>
                  </a:moveTo>
                  <a:cubicBezTo>
                    <a:pt x="48" y="60"/>
                    <a:pt x="49" y="61"/>
                    <a:pt x="51" y="61"/>
                  </a:cubicBezTo>
                  <a:cubicBezTo>
                    <a:pt x="52" y="61"/>
                    <a:pt x="53" y="60"/>
                    <a:pt x="53" y="59"/>
                  </a:cubicBezTo>
                  <a:cubicBezTo>
                    <a:pt x="53" y="57"/>
                    <a:pt x="52" y="56"/>
                    <a:pt x="51" y="56"/>
                  </a:cubicBezTo>
                  <a:cubicBezTo>
                    <a:pt x="49" y="56"/>
                    <a:pt x="48" y="57"/>
                    <a:pt x="48" y="59"/>
                  </a:cubicBezTo>
                  <a:close/>
                  <a:moveTo>
                    <a:pt x="80" y="59"/>
                  </a:moveTo>
                  <a:cubicBezTo>
                    <a:pt x="80" y="60"/>
                    <a:pt x="81" y="61"/>
                    <a:pt x="83" y="61"/>
                  </a:cubicBezTo>
                  <a:cubicBezTo>
                    <a:pt x="84" y="61"/>
                    <a:pt x="85" y="60"/>
                    <a:pt x="85" y="59"/>
                  </a:cubicBezTo>
                  <a:cubicBezTo>
                    <a:pt x="85" y="57"/>
                    <a:pt x="84" y="56"/>
                    <a:pt x="83" y="56"/>
                  </a:cubicBezTo>
                  <a:cubicBezTo>
                    <a:pt x="81" y="56"/>
                    <a:pt x="80" y="57"/>
                    <a:pt x="80" y="59"/>
                  </a:cubicBezTo>
                  <a:close/>
                  <a:moveTo>
                    <a:pt x="88" y="53"/>
                  </a:moveTo>
                  <a:cubicBezTo>
                    <a:pt x="88" y="55"/>
                    <a:pt x="89" y="56"/>
                    <a:pt x="91" y="56"/>
                  </a:cubicBezTo>
                  <a:cubicBezTo>
                    <a:pt x="92" y="56"/>
                    <a:pt x="93" y="55"/>
                    <a:pt x="93" y="53"/>
                  </a:cubicBezTo>
                  <a:cubicBezTo>
                    <a:pt x="93" y="52"/>
                    <a:pt x="92" y="51"/>
                    <a:pt x="91" y="51"/>
                  </a:cubicBezTo>
                  <a:cubicBezTo>
                    <a:pt x="89" y="51"/>
                    <a:pt x="88" y="52"/>
                    <a:pt x="88" y="53"/>
                  </a:cubicBezTo>
                  <a:close/>
                  <a:moveTo>
                    <a:pt x="40" y="53"/>
                  </a:moveTo>
                  <a:cubicBezTo>
                    <a:pt x="40" y="55"/>
                    <a:pt x="41" y="56"/>
                    <a:pt x="43" y="56"/>
                  </a:cubicBezTo>
                  <a:cubicBezTo>
                    <a:pt x="44" y="56"/>
                    <a:pt x="45" y="55"/>
                    <a:pt x="45" y="53"/>
                  </a:cubicBezTo>
                  <a:cubicBezTo>
                    <a:pt x="45" y="52"/>
                    <a:pt x="44" y="51"/>
                    <a:pt x="43" y="51"/>
                  </a:cubicBezTo>
                  <a:cubicBezTo>
                    <a:pt x="41" y="51"/>
                    <a:pt x="40" y="52"/>
                    <a:pt x="40" y="53"/>
                  </a:cubicBezTo>
                  <a:close/>
                  <a:moveTo>
                    <a:pt x="64" y="59"/>
                  </a:moveTo>
                  <a:cubicBezTo>
                    <a:pt x="64" y="60"/>
                    <a:pt x="65" y="61"/>
                    <a:pt x="67" y="61"/>
                  </a:cubicBezTo>
                  <a:cubicBezTo>
                    <a:pt x="68" y="61"/>
                    <a:pt x="69" y="60"/>
                    <a:pt x="69" y="59"/>
                  </a:cubicBezTo>
                  <a:cubicBezTo>
                    <a:pt x="69" y="57"/>
                    <a:pt x="68" y="56"/>
                    <a:pt x="67" y="56"/>
                  </a:cubicBezTo>
                  <a:cubicBezTo>
                    <a:pt x="65" y="56"/>
                    <a:pt x="64" y="57"/>
                    <a:pt x="64" y="59"/>
                  </a:cubicBezTo>
                  <a:close/>
                  <a:moveTo>
                    <a:pt x="64" y="91"/>
                  </a:moveTo>
                  <a:cubicBezTo>
                    <a:pt x="64" y="92"/>
                    <a:pt x="65" y="93"/>
                    <a:pt x="67" y="93"/>
                  </a:cubicBezTo>
                  <a:cubicBezTo>
                    <a:pt x="68" y="93"/>
                    <a:pt x="69" y="92"/>
                    <a:pt x="69" y="91"/>
                  </a:cubicBezTo>
                  <a:cubicBezTo>
                    <a:pt x="69" y="89"/>
                    <a:pt x="68" y="88"/>
                    <a:pt x="67" y="88"/>
                  </a:cubicBezTo>
                  <a:cubicBezTo>
                    <a:pt x="65" y="88"/>
                    <a:pt x="64" y="89"/>
                    <a:pt x="64" y="91"/>
                  </a:cubicBezTo>
                  <a:close/>
                  <a:moveTo>
                    <a:pt x="64" y="99"/>
                  </a:moveTo>
                  <a:cubicBezTo>
                    <a:pt x="64" y="100"/>
                    <a:pt x="65" y="101"/>
                    <a:pt x="67" y="101"/>
                  </a:cubicBezTo>
                  <a:cubicBezTo>
                    <a:pt x="68" y="101"/>
                    <a:pt x="69" y="100"/>
                    <a:pt x="69" y="99"/>
                  </a:cubicBezTo>
                  <a:cubicBezTo>
                    <a:pt x="69" y="97"/>
                    <a:pt x="68" y="96"/>
                    <a:pt x="67" y="96"/>
                  </a:cubicBezTo>
                  <a:cubicBezTo>
                    <a:pt x="65" y="96"/>
                    <a:pt x="64" y="97"/>
                    <a:pt x="64" y="99"/>
                  </a:cubicBezTo>
                  <a:close/>
                  <a:moveTo>
                    <a:pt x="64" y="107"/>
                  </a:moveTo>
                  <a:cubicBezTo>
                    <a:pt x="64" y="108"/>
                    <a:pt x="65" y="109"/>
                    <a:pt x="67" y="109"/>
                  </a:cubicBezTo>
                  <a:cubicBezTo>
                    <a:pt x="68" y="109"/>
                    <a:pt x="69" y="108"/>
                    <a:pt x="69" y="107"/>
                  </a:cubicBezTo>
                  <a:cubicBezTo>
                    <a:pt x="69" y="105"/>
                    <a:pt x="68" y="104"/>
                    <a:pt x="67" y="104"/>
                  </a:cubicBezTo>
                  <a:cubicBezTo>
                    <a:pt x="65" y="104"/>
                    <a:pt x="64" y="105"/>
                    <a:pt x="64" y="107"/>
                  </a:cubicBezTo>
                  <a:close/>
                  <a:moveTo>
                    <a:pt x="64" y="115"/>
                  </a:moveTo>
                  <a:cubicBezTo>
                    <a:pt x="64" y="116"/>
                    <a:pt x="65" y="117"/>
                    <a:pt x="67" y="117"/>
                  </a:cubicBezTo>
                  <a:cubicBezTo>
                    <a:pt x="68" y="117"/>
                    <a:pt x="69" y="116"/>
                    <a:pt x="69" y="115"/>
                  </a:cubicBezTo>
                  <a:cubicBezTo>
                    <a:pt x="69" y="113"/>
                    <a:pt x="68" y="112"/>
                    <a:pt x="67" y="112"/>
                  </a:cubicBezTo>
                  <a:cubicBezTo>
                    <a:pt x="65" y="112"/>
                    <a:pt x="64" y="113"/>
                    <a:pt x="64" y="115"/>
                  </a:cubicBezTo>
                  <a:close/>
                  <a:moveTo>
                    <a:pt x="64" y="123"/>
                  </a:moveTo>
                  <a:cubicBezTo>
                    <a:pt x="64" y="124"/>
                    <a:pt x="65" y="125"/>
                    <a:pt x="67" y="125"/>
                  </a:cubicBezTo>
                  <a:cubicBezTo>
                    <a:pt x="68" y="125"/>
                    <a:pt x="69" y="124"/>
                    <a:pt x="69" y="123"/>
                  </a:cubicBezTo>
                  <a:cubicBezTo>
                    <a:pt x="69" y="121"/>
                    <a:pt x="68" y="120"/>
                    <a:pt x="67" y="120"/>
                  </a:cubicBezTo>
                  <a:cubicBezTo>
                    <a:pt x="65" y="120"/>
                    <a:pt x="64" y="121"/>
                    <a:pt x="64" y="123"/>
                  </a:cubicBezTo>
                  <a:close/>
                  <a:moveTo>
                    <a:pt x="64" y="131"/>
                  </a:moveTo>
                  <a:cubicBezTo>
                    <a:pt x="64" y="132"/>
                    <a:pt x="65" y="133"/>
                    <a:pt x="67" y="133"/>
                  </a:cubicBezTo>
                  <a:cubicBezTo>
                    <a:pt x="68" y="133"/>
                    <a:pt x="69" y="132"/>
                    <a:pt x="69" y="131"/>
                  </a:cubicBezTo>
                  <a:cubicBezTo>
                    <a:pt x="69" y="129"/>
                    <a:pt x="68" y="128"/>
                    <a:pt x="67" y="128"/>
                  </a:cubicBezTo>
                  <a:cubicBezTo>
                    <a:pt x="65" y="128"/>
                    <a:pt x="64" y="129"/>
                    <a:pt x="64" y="131"/>
                  </a:cubicBezTo>
                  <a:close/>
                  <a:moveTo>
                    <a:pt x="133" y="157"/>
                  </a:moveTo>
                  <a:cubicBezTo>
                    <a:pt x="133" y="159"/>
                    <a:pt x="132" y="160"/>
                    <a:pt x="131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3" y="160"/>
                    <a:pt x="3" y="160"/>
                    <a:pt x="3" y="160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56"/>
                    <a:pt x="1" y="155"/>
                    <a:pt x="3" y="155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4" y="110"/>
                    <a:pt x="28" y="103"/>
                    <a:pt x="34" y="99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8" y="57"/>
                    <a:pt x="24" y="50"/>
                    <a:pt x="24" y="43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3" y="1"/>
                    <a:pt x="133" y="3"/>
                  </a:cubicBezTo>
                  <a:cubicBezTo>
                    <a:pt x="133" y="4"/>
                    <a:pt x="132" y="5"/>
                    <a:pt x="131" y="5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23" y="16"/>
                    <a:pt x="123" y="16"/>
                    <a:pt x="123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50"/>
                    <a:pt x="106" y="57"/>
                    <a:pt x="100" y="61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6" y="103"/>
                    <a:pt x="109" y="110"/>
                    <a:pt x="109" y="117"/>
                  </a:cubicBezTo>
                  <a:cubicBezTo>
                    <a:pt x="109" y="144"/>
                    <a:pt x="109" y="144"/>
                    <a:pt x="109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31" y="155"/>
                    <a:pt x="131" y="155"/>
                    <a:pt x="131" y="155"/>
                  </a:cubicBezTo>
                  <a:cubicBezTo>
                    <a:pt x="132" y="155"/>
                    <a:pt x="133" y="156"/>
                    <a:pt x="133" y="157"/>
                  </a:cubicBezTo>
                  <a:close/>
                  <a:moveTo>
                    <a:pt x="24" y="11"/>
                  </a:moveTo>
                  <a:cubicBezTo>
                    <a:pt x="109" y="11"/>
                    <a:pt x="109" y="11"/>
                    <a:pt x="109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11"/>
                    <a:pt x="16" y="11"/>
                    <a:pt x="16" y="11"/>
                  </a:cubicBezTo>
                  <a:lnTo>
                    <a:pt x="24" y="11"/>
                  </a:lnTo>
                  <a:close/>
                  <a:moveTo>
                    <a:pt x="67" y="77"/>
                  </a:moveTo>
                  <a:cubicBezTo>
                    <a:pt x="97" y="57"/>
                    <a:pt x="97" y="57"/>
                    <a:pt x="97" y="57"/>
                  </a:cubicBezTo>
                  <a:cubicBezTo>
                    <a:pt x="101" y="54"/>
                    <a:pt x="104" y="49"/>
                    <a:pt x="104" y="43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9"/>
                    <a:pt x="32" y="54"/>
                    <a:pt x="37" y="57"/>
                  </a:cubicBezTo>
                  <a:lnTo>
                    <a:pt x="67" y="77"/>
                  </a:lnTo>
                  <a:close/>
                  <a:moveTo>
                    <a:pt x="29" y="144"/>
                  </a:moveTo>
                  <a:cubicBezTo>
                    <a:pt x="104" y="144"/>
                    <a:pt x="104" y="144"/>
                    <a:pt x="104" y="144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1"/>
                    <a:pt x="101" y="106"/>
                    <a:pt x="97" y="103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2" y="106"/>
                    <a:pt x="29" y="111"/>
                    <a:pt x="29" y="117"/>
                  </a:cubicBezTo>
                  <a:lnTo>
                    <a:pt x="29" y="144"/>
                  </a:lnTo>
                  <a:close/>
                  <a:moveTo>
                    <a:pt x="16" y="155"/>
                  </a:moveTo>
                  <a:cubicBezTo>
                    <a:pt x="117" y="155"/>
                    <a:pt x="117" y="155"/>
                    <a:pt x="117" y="155"/>
                  </a:cubicBezTo>
                  <a:cubicBezTo>
                    <a:pt x="117" y="149"/>
                    <a:pt x="117" y="149"/>
                    <a:pt x="117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16" y="149"/>
                    <a:pt x="16" y="149"/>
                    <a:pt x="16" y="149"/>
                  </a:cubicBezTo>
                  <a:lnTo>
                    <a:pt x="16" y="155"/>
                  </a:lnTo>
                  <a:close/>
                </a:path>
              </a:pathLst>
            </a:custGeom>
            <a:solidFill>
              <a:schemeClr val="tx1"/>
            </a:solidFill>
            <a:ln w="0"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"/>
            <p:cNvSpPr/>
            <p:nvPr/>
          </p:nvSpPr>
          <p:spPr>
            <a:xfrm>
              <a:off x="7209549" y="5089820"/>
              <a:ext cx="818319" cy="818319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tlCol="0" anchor="ctr"/>
            <a:lstStyle/>
            <a:p>
              <a:pPr algn="ctr"/>
              <a:endParaRPr lang="en-US" sz="4400" dirty="0"/>
            </a:p>
          </p:txBody>
        </p:sp>
      </p:grpSp>
      <p:pic>
        <p:nvPicPr>
          <p:cNvPr id="21" name="Рисунок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20" name="Группа 19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23" name="Прямая соединительная линия 22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itle 29"/>
          <p:cNvSpPr txBox="1">
            <a:spLocks/>
          </p:cNvSpPr>
          <p:nvPr/>
        </p:nvSpPr>
        <p:spPr>
          <a:xfrm>
            <a:off x="7109420" y="491623"/>
            <a:ext cx="4436546" cy="1127574"/>
          </a:xfrm>
          <a:prstGeom prst="rect">
            <a:avLst/>
          </a:prstGeo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i="0" kern="1200">
                <a:solidFill>
                  <a:schemeClr val="tx1"/>
                </a:solidFill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ru-RU" sz="5400" dirty="0">
                <a:latin typeface="Montserrat" panose="00000500000000000000" pitchFamily="2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Ц</a:t>
            </a:r>
            <a:r>
              <a:rPr lang="ru-RU" sz="5400" dirty="0" smtClean="0">
                <a:latin typeface="Montserrat" panose="00000500000000000000" pitchFamily="2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ЕЛЬ</a:t>
            </a:r>
            <a:r>
              <a:rPr lang="ru-RU" sz="5400" dirty="0">
                <a:solidFill>
                  <a:srgbClr val="FF802B"/>
                </a:solidFill>
                <a:latin typeface="Montserrat" panose="00000500000000000000" pitchFamily="2" charset="-52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ru-RU" sz="5400" dirty="0">
              <a:solidFill>
                <a:srgbClr val="FF802B"/>
              </a:solidFill>
              <a:latin typeface="Montserrat" panose="00000500000000000000" pitchFamily="2" charset="-52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317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Диаграмма </a:t>
            </a:r>
            <a:b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классов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54" y="1221425"/>
            <a:ext cx="9248892" cy="5636575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274279" y="6252960"/>
            <a:ext cx="4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95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6096000" y="177165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9" name="Oval 8"/>
          <p:cNvSpPr/>
          <p:nvPr/>
        </p:nvSpPr>
        <p:spPr>
          <a:xfrm>
            <a:off x="6096000" y="304032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12" name="Oval 11"/>
          <p:cNvSpPr/>
          <p:nvPr/>
        </p:nvSpPr>
        <p:spPr>
          <a:xfrm>
            <a:off x="6096000" y="430899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15" name="Oval 14"/>
          <p:cNvSpPr/>
          <p:nvPr/>
        </p:nvSpPr>
        <p:spPr>
          <a:xfrm>
            <a:off x="6096000" y="557766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97356" y="1842760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АРХИТЕКТУРА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7356" y="2085903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Проектирование и разработка архитектуры базы данных и программного средства.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7356" y="3104962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РАЗРАБОТКА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97356" y="3348105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Разработка программного средства в соответствии с архитектурой и требуемым функционалом.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97356" y="4367164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ВОЗМОЖНОСТИ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97356" y="4610307"/>
            <a:ext cx="358861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Предоставление пользователю возможностей 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регистрации и авторизации, 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просмотра каталога продукции, поиска, 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сортировки и фильтрации </a:t>
            </a: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товаров.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97356" y="5629367"/>
            <a:ext cx="3588617" cy="27462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ЗАКАЗ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356" y="5872510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Реализация возможность формирования корзины и оформление заказа.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Shape 3612"/>
          <p:cNvSpPr/>
          <p:nvPr/>
        </p:nvSpPr>
        <p:spPr>
          <a:xfrm>
            <a:off x="6364869" y="208515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12"/>
          <p:cNvSpPr/>
          <p:nvPr/>
        </p:nvSpPr>
        <p:spPr>
          <a:xfrm>
            <a:off x="6364869" y="335382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612"/>
          <p:cNvSpPr/>
          <p:nvPr/>
        </p:nvSpPr>
        <p:spPr>
          <a:xfrm>
            <a:off x="6364869" y="462249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612"/>
          <p:cNvSpPr/>
          <p:nvPr/>
        </p:nvSpPr>
        <p:spPr>
          <a:xfrm>
            <a:off x="6364869" y="589116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5"/>
          <p:cNvSpPr/>
          <p:nvPr/>
        </p:nvSpPr>
        <p:spPr>
          <a:xfrm>
            <a:off x="6096000" y="497090"/>
            <a:ext cx="818319" cy="8183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tlCol="0" anchor="ctr"/>
          <a:lstStyle/>
          <a:p>
            <a:pPr algn="ctr"/>
            <a:endParaRPr lang="en-US" sz="4400" dirty="0"/>
          </a:p>
        </p:txBody>
      </p:sp>
      <p:sp>
        <p:nvSpPr>
          <p:cNvPr id="35" name="TextBox 34"/>
          <p:cNvSpPr txBox="1"/>
          <p:nvPr/>
        </p:nvSpPr>
        <p:spPr>
          <a:xfrm>
            <a:off x="7097356" y="568200"/>
            <a:ext cx="3588617" cy="2646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ru-RU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СРЕДСТВА РАЗРАБОТКИ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97356" y="811343"/>
            <a:ext cx="358861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000" dirty="0" smtClean="0">
                <a:solidFill>
                  <a:schemeClr val="bg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Выбор подходящих средств для разработки программного продукта.</a:t>
            </a:r>
            <a:endParaRPr lang="en-US" sz="1000" dirty="0">
              <a:solidFill>
                <a:schemeClr val="bg2">
                  <a:lumMod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Shape 3612"/>
          <p:cNvSpPr/>
          <p:nvPr/>
        </p:nvSpPr>
        <p:spPr>
          <a:xfrm>
            <a:off x="6364869" y="81059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solidFill>
              <a:schemeClr val="tx1"/>
            </a:solidFill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39" name="Рисунок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itle 29"/>
          <p:cNvSpPr txBox="1">
            <a:spLocks/>
          </p:cNvSpPr>
          <p:nvPr/>
        </p:nvSpPr>
        <p:spPr>
          <a:xfrm>
            <a:off x="1390584" y="2719753"/>
            <a:ext cx="4436546" cy="1647411"/>
          </a:xfrm>
          <a:prstGeom prst="rect">
            <a:avLst/>
          </a:prstGeom>
          <a:effectLst>
            <a:outerShdw blurRad="762000" dist="381000" dir="5400000" algn="t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i="0" kern="1200">
                <a:solidFill>
                  <a:schemeClr val="tx1"/>
                </a:solidFill>
                <a:latin typeface="Montserrat Black" charset="0"/>
                <a:ea typeface="Montserrat Black" charset="0"/>
                <a:cs typeface="Montserrat Black" charset="0"/>
              </a:defRPr>
            </a:lvl1pPr>
          </a:lstStyle>
          <a:p>
            <a:r>
              <a:rPr lang="ru-RU" sz="5200" b="0" dirty="0" smtClean="0">
                <a:latin typeface="Montserrat" panose="00000500000000000000" pitchFamily="2" charset="-52"/>
              </a:rPr>
              <a:t>Основные</a:t>
            </a:r>
            <a:r>
              <a:rPr lang="ru-RU" sz="6500" dirty="0" smtClean="0">
                <a:latin typeface="Montserrat" panose="00000500000000000000" pitchFamily="2" charset="-52"/>
              </a:rPr>
              <a:t/>
            </a:r>
            <a:br>
              <a:rPr lang="ru-RU" sz="6500" dirty="0" smtClean="0">
                <a:latin typeface="Montserrat" panose="00000500000000000000" pitchFamily="2" charset="-52"/>
              </a:rPr>
            </a:br>
            <a:r>
              <a:rPr lang="ru-RU" sz="6500" dirty="0" smtClean="0">
                <a:latin typeface="Montserrat" panose="00000500000000000000" pitchFamily="2" charset="-52"/>
              </a:rPr>
              <a:t>ЗАДАЧИ</a:t>
            </a:r>
            <a:r>
              <a:rPr lang="ru-RU" sz="6500" dirty="0" smtClean="0">
                <a:solidFill>
                  <a:srgbClr val="FF802B"/>
                </a:solidFill>
                <a:latin typeface="Montserrat" panose="00000500000000000000" pitchFamily="2" charset="-52"/>
              </a:rPr>
              <a:t>.</a:t>
            </a:r>
            <a:endParaRPr lang="en-US" sz="6500" dirty="0">
              <a:solidFill>
                <a:srgbClr val="FF802B"/>
              </a:solidFill>
              <a:latin typeface="Montserrat" panose="00000500000000000000" pitchFamily="2" charset="-52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3" name="Прямая соединительная линия 2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единительная линия 2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370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34" grpId="0" animBg="1"/>
      <p:bldP spid="35" grpId="0"/>
      <p:bldP spid="36" grpId="0"/>
      <p:bldP spid="37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28" y="2730421"/>
            <a:ext cx="3051313" cy="1840224"/>
          </a:xfrm>
          <a:blipFill>
            <a:blip r:embed="rId4">
              <a:alphaModFix amt="11000"/>
            </a:blip>
            <a:stretch>
              <a:fillRect/>
            </a:stretch>
          </a:blipFill>
        </p:spPr>
      </p:pic>
      <p:sp>
        <p:nvSpPr>
          <p:cNvPr id="75" name="Rectangle 74"/>
          <p:cNvSpPr/>
          <p:nvPr/>
        </p:nvSpPr>
        <p:spPr>
          <a:xfrm>
            <a:off x="5084541" y="4006600"/>
            <a:ext cx="710316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500" dirty="0" smtClean="0">
                <a:latin typeface="Montserrat" panose="00000500000000000000" pitchFamily="2" charset="-52"/>
              </a:rPr>
              <a:t>РАЗРАБОТКА</a:t>
            </a:r>
            <a:r>
              <a:rPr lang="ru-RU" sz="6500" dirty="0" smtClean="0">
                <a:solidFill>
                  <a:srgbClr val="FF802B"/>
                </a:solidFill>
                <a:latin typeface="Montserrat" panose="00000500000000000000" pitchFamily="2" charset="-52"/>
              </a:rPr>
              <a:t>.</a:t>
            </a:r>
            <a:endParaRPr lang="en-US" sz="6500" dirty="0">
              <a:solidFill>
                <a:srgbClr val="FF802B"/>
              </a:solidFill>
              <a:latin typeface="Montserrat" panose="00000500000000000000" pitchFamily="2" charset="-5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33230" y="4752975"/>
            <a:ext cx="3051312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Среда программирования</a:t>
            </a:r>
            <a:r>
              <a:rPr lang="en-US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 качестве среды программирования была выбрана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 Studio Code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платформой являлась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66578" y="4295377"/>
            <a:ext cx="276852" cy="245058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95528" y="4752975"/>
            <a:ext cx="2917963" cy="128123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Верстка</a:t>
            </a: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Верстка страниц и компонентов адаптивного сайта с использованием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HTML, CSS, JavaScript,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 также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GULP, SASS,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Modernizr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др.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95528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253620" y="4752975"/>
            <a:ext cx="2917963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клиентской части</a:t>
            </a: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Использование </a:t>
            </a:r>
            <a:r>
              <a:rPr lang="ru-RU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фреймворка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 err="1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Nuxt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языка программирования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создания клиентской части программного средства.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53620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03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08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60" grpId="0"/>
      <p:bldP spid="68" grpId="0"/>
      <p:bldP spid="71" grpId="0"/>
      <p:bldP spid="72" grpId="0"/>
      <p:bldP spid="7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006600"/>
            <a:ext cx="7103165" cy="564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37878" y="4752975"/>
            <a:ext cx="2917963" cy="1081184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базы данных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Использование технологии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ORM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 СУБД </a:t>
            </a:r>
            <a:r>
              <a:rPr lang="en-US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PostgreSQL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создания базы данных программного средства,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7878" y="4295377"/>
            <a:ext cx="276852" cy="245058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85202" y="4752975"/>
            <a:ext cx="2917963" cy="1281239"/>
          </a:xfrm>
          <a:prstGeom prst="rect">
            <a:avLst/>
          </a:prstGeom>
          <a:noFill/>
        </p:spPr>
        <p:txBody>
          <a:bodyPr wrap="square" lIns="0" tIns="36000" rIns="216000" bIns="36000" rtlCol="0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серверной части</a:t>
            </a: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Использование </a:t>
            </a:r>
            <a:r>
              <a:rPr lang="ru-RU" sz="1000" dirty="0" err="1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фреймворка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Django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языка программирования </a:t>
            </a: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для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разработки </a:t>
            </a:r>
            <a:r>
              <a:rPr lang="ru-RU" sz="1000" dirty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серверной части программного </a:t>
            </a:r>
            <a:r>
              <a:rPr lang="ru-RU" sz="1000" dirty="0" smtClean="0">
                <a:solidFill>
                  <a:schemeClr val="tx1">
                    <a:alpha val="7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средства.</a:t>
            </a:r>
            <a:endParaRPr lang="en-US" sz="1000" dirty="0">
              <a:solidFill>
                <a:schemeClr val="tx1">
                  <a:alpha val="7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5202" y="4295377"/>
            <a:ext cx="292883" cy="244289"/>
          </a:xfrm>
          <a:prstGeom prst="rect">
            <a:avLst/>
          </a:prstGeom>
          <a:noFill/>
        </p:spPr>
        <p:txBody>
          <a:bodyPr wrap="none" lIns="0" tIns="36000" rIns="144000" bIns="36000" rtlCol="0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1000" b="1" dirty="0"/>
              <a:t>05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3165" y="3442555"/>
            <a:ext cx="3050485" cy="564045"/>
          </a:xfrm>
          <a:prstGeom prst="rect">
            <a:avLst/>
          </a:prstGeom>
          <a:solidFill>
            <a:srgbClr val="FF802B"/>
          </a:solidFill>
          <a:ln>
            <a:noFill/>
          </a:ln>
          <a:effectLst>
            <a:outerShdw blurRad="762000" dist="2540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0" rtlCol="0" anchor="ctr"/>
          <a:lstStyle/>
          <a:p>
            <a:pPr algn="r"/>
            <a:r>
              <a:rPr lang="ru-RU" sz="1400" b="1" dirty="0" smtClean="0">
                <a:latin typeface="Open Sans" charset="0"/>
                <a:ea typeface="Open Sans" charset="0"/>
                <a:cs typeface="Open Sans" charset="0"/>
              </a:rPr>
              <a:t>Тестирование</a:t>
            </a:r>
            <a:endParaRPr lang="en-US" sz="1400" b="1" dirty="0"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823" y="118516"/>
            <a:ext cx="692470" cy="692470"/>
          </a:xfrm>
          <a:prstGeom prst="rect">
            <a:avLst/>
          </a:prstGeom>
        </p:spPr>
      </p:pic>
      <p:grpSp>
        <p:nvGrpSpPr>
          <p:cNvPr id="15" name="Группа 14"/>
          <p:cNvGrpSpPr/>
          <p:nvPr/>
        </p:nvGrpSpPr>
        <p:grpSpPr>
          <a:xfrm>
            <a:off x="11664245" y="3180030"/>
            <a:ext cx="47625" cy="497940"/>
            <a:chOff x="475772" y="3200509"/>
            <a:chExt cx="47625" cy="497940"/>
          </a:xfrm>
        </p:grpSpPr>
        <p:cxnSp>
          <p:nvCxnSpPr>
            <p:cNvPr id="16" name="Прямая соединительная линия 15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1559871" y="6133410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5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81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 flipV="1">
            <a:off x="6294924" y="1719801"/>
            <a:ext cx="2763779" cy="495623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chemeClr val="bg1">
                <a:lumMod val="65000"/>
              </a:schemeClr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2917938" y="3055310"/>
            <a:ext cx="304800" cy="1"/>
          </a:xfrm>
          <a:prstGeom prst="line">
            <a:avLst/>
          </a:prstGeom>
          <a:ln w="6350" cmpd="sng"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 flipH="1">
            <a:off x="4344205" y="5217710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rgbClr val="FF802B"/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7384618" y="5229650"/>
            <a:ext cx="891519" cy="34210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6350" cmpd="sng">
            <a:solidFill>
              <a:srgbClr val="FFFF00"/>
            </a:solidFill>
            <a:headEnd type="oval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9375621" y="3055310"/>
            <a:ext cx="304800" cy="1"/>
          </a:xfrm>
          <a:prstGeom prst="line">
            <a:avLst/>
          </a:prstGeom>
          <a:ln w="6350" cmpd="sng"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>
            <a:off x="5510762" y="2323001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4" name="Arc 3"/>
          <p:cNvSpPr/>
          <p:nvPr/>
        </p:nvSpPr>
        <p:spPr>
          <a:xfrm rot="10800000">
            <a:off x="6582558" y="3487275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5" name="Arc 4"/>
          <p:cNvSpPr/>
          <p:nvPr/>
        </p:nvSpPr>
        <p:spPr>
          <a:xfrm rot="10800000">
            <a:off x="4442679" y="3487275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7" name="Arc 6"/>
          <p:cNvSpPr/>
          <p:nvPr/>
        </p:nvSpPr>
        <p:spPr>
          <a:xfrm>
            <a:off x="7649264" y="2323001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647278">
            <a:off x="5532835" y="2342735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03 ДОБАВЛЕНИЕ В КОРЗИНУ</a:t>
            </a:r>
            <a:endParaRPr lang="en-US" sz="1200" dirty="0">
              <a:solidFill>
                <a:schemeClr val="bg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739782">
            <a:off x="7688664" y="2342735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05</a:t>
            </a:r>
            <a:r>
              <a:rPr lang="ru-RU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 ОФОРМЛЕНИЕ ЗАКАЗА</a:t>
            </a:r>
            <a:endParaRPr lang="en-US" sz="1200" dirty="0">
              <a:solidFill>
                <a:schemeClr val="bg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0800000">
            <a:off x="4460858" y="3495073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5473276"/>
              </a:avLst>
            </a:prstTxWarp>
            <a:spAutoFit/>
          </a:bodyPr>
          <a:lstStyle/>
          <a:p>
            <a:pPr algn="ctr"/>
            <a:endParaRPr lang="ru-RU" sz="1200" dirty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r>
              <a:rPr lang="ru-RU" sz="1200" dirty="0" smtClean="0">
                <a:solidFill>
                  <a:srgbClr val="FFFFFF"/>
                </a:solidFill>
                <a:latin typeface="Open Sans Regular" charset="0"/>
                <a:ea typeface="Open Sans Regular" charset="0"/>
                <a:cs typeface="Open Sans Regular" charset="0"/>
              </a:rPr>
              <a:t>02 ВЫБОР КОНФИГУРАЦИИ </a:t>
            </a:r>
            <a:endParaRPr lang="en-US" sz="1200" dirty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0800000">
            <a:off x="6613006" y="3507013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5473276"/>
              </a:avLst>
            </a:prstTxWarp>
            <a:spAutoFit/>
          </a:bodyPr>
          <a:lstStyle/>
          <a:p>
            <a:pPr algn="ctr"/>
            <a:endParaRPr lang="en-US" sz="1200" dirty="0" smtClean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endParaRPr lang="en-US" sz="1200" dirty="0" smtClean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endParaRPr lang="en-US" sz="1200" dirty="0" smtClean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  <a:p>
            <a:pPr algn="ctr"/>
            <a:r>
              <a:rPr lang="ru-RU" sz="1200" dirty="0" smtClean="0">
                <a:solidFill>
                  <a:srgbClr val="FFFFFF"/>
                </a:solidFill>
                <a:latin typeface="Open Sans Regular" charset="0"/>
                <a:ea typeface="Open Sans Regular" charset="0"/>
                <a:cs typeface="Open Sans Regular" charset="0"/>
              </a:rPr>
              <a:t>04 ВВОД НЕОБХОДИМЫХ ДАННЫХ</a:t>
            </a:r>
            <a:r>
              <a:rPr lang="en-US" sz="1200" dirty="0" smtClean="0">
                <a:solidFill>
                  <a:srgbClr val="FFFFFF"/>
                </a:solidFill>
                <a:latin typeface="Open Sans Regular" charset="0"/>
                <a:ea typeface="Open Sans Regular" charset="0"/>
                <a:cs typeface="Open Sans Regular" charset="0"/>
              </a:rPr>
              <a:t> </a:t>
            </a:r>
            <a:endParaRPr lang="en-US" sz="1200" dirty="0">
              <a:solidFill>
                <a:srgbClr val="FFFFFF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26797" y="2666771"/>
            <a:ext cx="884420" cy="88442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797859" y="3834783"/>
            <a:ext cx="884420" cy="88442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2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39784" y="2666771"/>
            <a:ext cx="884420" cy="88442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002866" y="2666771"/>
            <a:ext cx="884420" cy="884420"/>
          </a:xfrm>
          <a:prstGeom prst="ellipse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5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45958" y="3834783"/>
            <a:ext cx="884420" cy="884420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4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3736" y="2851508"/>
            <a:ext cx="2409061" cy="812530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ВЫБОР МОДЕЛИ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Просмотр каталога, сортировка, фильтрация, поиск товаров.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055217" y="5332789"/>
            <a:ext cx="2235200" cy="99719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КОНФИГУРАЦИЯ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 algn="r"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Выбор необходимого цвета, размера, роста, необходимого количества.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45293" y="5332789"/>
            <a:ext cx="2235200" cy="99719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ВВОД ДАННЫХ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Ввод необходимых для заказа данных (ФИО, адрес, телефон, </a:t>
            </a:r>
            <a:r>
              <a:rPr lang="en-US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e-mail).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752804" y="2851507"/>
            <a:ext cx="2235200" cy="1071062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ОФОРМЛЕНИЕ ЗАКАЗА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Подтверждение оформления заказа.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058704" y="1401676"/>
            <a:ext cx="2235200" cy="1071062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400" b="1" spc="200" dirty="0" smtClean="0">
                <a:latin typeface="Open Sans Semibold" charset="0"/>
                <a:ea typeface="Open Sans Semibold" charset="0"/>
                <a:cs typeface="Open Sans Semibold" charset="0"/>
              </a:rPr>
              <a:t>ДОБАВЛЕНИЕ В КОРЗИНУ</a:t>
            </a:r>
            <a:endParaRPr lang="en-US" sz="1400" b="1" spc="200" dirty="0">
              <a:latin typeface="Open Sans Semibold" charset="0"/>
              <a:ea typeface="Open Sans Semibold" charset="0"/>
              <a:cs typeface="Open Sans Semibold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 smtClean="0">
                <a:solidFill>
                  <a:schemeClr val="tx1">
                    <a:alpha val="65000"/>
                  </a:schemeClr>
                </a:solidFill>
                <a:latin typeface="Open Sans Regular" charset="0"/>
                <a:ea typeface="Open Sans Regular" charset="0"/>
                <a:cs typeface="Open Sans Regular" charset="0"/>
              </a:rPr>
              <a:t>Формирование списка заказываемых товаров.</a:t>
            </a:r>
            <a:endParaRPr lang="en-US" sz="1000" dirty="0">
              <a:solidFill>
                <a:schemeClr val="tx1">
                  <a:alpha val="65000"/>
                </a:schemeClr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Процесс покупки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20" y="2905424"/>
            <a:ext cx="407112" cy="407112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36" name="Группа 35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37" name="Прямая соединительная линия 36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6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3372259" y="2323001"/>
            <a:ext cx="1579789" cy="1579791"/>
          </a:xfrm>
          <a:prstGeom prst="arc">
            <a:avLst>
              <a:gd name="adj1" fmla="val 7914138"/>
              <a:gd name="adj2" fmla="val 2868450"/>
            </a:avLst>
          </a:prstGeom>
          <a:ln w="317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rtlCol="0" anchor="t" anchorCtr="0"/>
          <a:lstStyle/>
          <a:p>
            <a:pPr algn="ctr"/>
            <a:endParaRPr lang="en-US" sz="3200" dirty="0"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438808">
            <a:off x="3391996" y="2342737"/>
            <a:ext cx="1540316" cy="154031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01 </a:t>
            </a:r>
            <a:r>
              <a:rPr lang="ru-RU" sz="1200" dirty="0" smtClean="0">
                <a:solidFill>
                  <a:schemeClr val="bg1"/>
                </a:solidFill>
                <a:latin typeface="Open Sans Regular" charset="0"/>
                <a:ea typeface="Open Sans Regular" charset="0"/>
                <a:cs typeface="Open Sans Regular" charset="0"/>
              </a:rPr>
              <a:t>ВЫБОР МОДЕЛИ</a:t>
            </a:r>
            <a:endParaRPr lang="en-US" sz="1200" dirty="0">
              <a:solidFill>
                <a:schemeClr val="bg1"/>
              </a:solidFill>
              <a:latin typeface="Open Sans Regular" charset="0"/>
              <a:ea typeface="Open Sans Regular" charset="0"/>
              <a:cs typeface="Open Sans Regular" charset="0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11" y="2889632"/>
            <a:ext cx="539368" cy="539368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11" y="4056547"/>
            <a:ext cx="476916" cy="476916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58" y="2815027"/>
            <a:ext cx="480565" cy="480565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461" y="4008334"/>
            <a:ext cx="565599" cy="5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06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4" grpId="0" animBg="1"/>
      <p:bldP spid="3" grpId="0" animBg="1"/>
      <p:bldP spid="4" grpId="0" animBg="1"/>
      <p:bldP spid="5" grpId="0" animBg="1"/>
      <p:bldP spid="7" grpId="0" animBg="1"/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22" grpId="0"/>
      <p:bldP spid="30" grpId="0"/>
      <p:bldP spid="31" grpId="0"/>
      <p:bldP spid="32" grpId="0"/>
      <p:bldP spid="33" grpId="0"/>
      <p:bldP spid="6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Просмотр каталога товаров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3"/>
          <a:srcRect t="339"/>
          <a:stretch/>
        </p:blipFill>
        <p:spPr>
          <a:xfrm>
            <a:off x="1182122" y="1138238"/>
            <a:ext cx="9815916" cy="555480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7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379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148"/>
          <a:stretch/>
        </p:blipFill>
        <p:spPr>
          <a:xfrm>
            <a:off x="1180800" y="1125854"/>
            <a:ext cx="9790149" cy="5553735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Просмотр модели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20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223"/>
          <a:stretch/>
        </p:blipFill>
        <p:spPr>
          <a:xfrm>
            <a:off x="1180800" y="1119309"/>
            <a:ext cx="9790149" cy="5543770"/>
          </a:xfrm>
          <a:prstGeom prst="rect">
            <a:avLst/>
          </a:prstGeom>
        </p:spPr>
      </p:pic>
      <p:cxnSp>
        <p:nvCxnSpPr>
          <p:cNvPr id="39" name="Прямая соединительная линия 38"/>
          <p:cNvCxnSpPr/>
          <p:nvPr/>
        </p:nvCxnSpPr>
        <p:spPr>
          <a:xfrm>
            <a:off x="5286375" y="23810"/>
            <a:ext cx="1619250" cy="0"/>
          </a:xfrm>
          <a:prstGeom prst="line">
            <a:avLst/>
          </a:prstGeom>
          <a:ln w="63500">
            <a:solidFill>
              <a:srgbClr val="FF80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2"/>
          <p:cNvSpPr txBox="1">
            <a:spLocks/>
          </p:cNvSpPr>
          <p:nvPr/>
        </p:nvSpPr>
        <p:spPr>
          <a:xfrm>
            <a:off x="3737269" y="301863"/>
            <a:ext cx="4717462" cy="81744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Просмотр модели</a:t>
            </a:r>
            <a:endParaRPr lang="en-US" dirty="0">
              <a:solidFill>
                <a:srgbClr val="FF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0" y="107630"/>
            <a:ext cx="692470" cy="69247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>
            <a:off x="475772" y="3200509"/>
            <a:ext cx="47625" cy="497940"/>
            <a:chOff x="475772" y="3200509"/>
            <a:chExt cx="47625" cy="497940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475772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523397" y="3200509"/>
              <a:ext cx="0" cy="497940"/>
            </a:xfrm>
            <a:prstGeom prst="line">
              <a:avLst/>
            </a:prstGeom>
            <a:ln w="25400">
              <a:solidFill>
                <a:srgbClr val="FF80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347585" y="6274925"/>
            <a:ext cx="2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</a:rPr>
              <a:t>9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75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375</Words>
  <Application>Microsoft Office PowerPoint</Application>
  <PresentationFormat>Широкоэкранный</PresentationFormat>
  <Paragraphs>95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Montserrat</vt:lpstr>
      <vt:lpstr>Montserrat Black</vt:lpstr>
      <vt:lpstr>Open Sans</vt:lpstr>
      <vt:lpstr>Open Sans Light</vt:lpstr>
      <vt:lpstr>Open Sans Regular</vt:lpstr>
      <vt:lpstr>Open Sans Semibold</vt:lpstr>
      <vt:lpstr>Тема Office</vt:lpstr>
      <vt:lpstr>ДИПЛОМНЫЙ ПРОЕКТ </vt:lpstr>
      <vt:lpstr>Презентация PowerPoint</vt:lpstr>
      <vt:lpstr>Презентация PowerPoint</vt:lpstr>
      <vt:lpstr>РАЗРАБОТКА.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ДИПЛОМНЫЙ ПРОЕКТ</dc:title>
  <dc:creator>Артем Авдей</dc:creator>
  <cp:lastModifiedBy>Артем Авдей</cp:lastModifiedBy>
  <cp:revision>43</cp:revision>
  <dcterms:created xsi:type="dcterms:W3CDTF">2021-01-23T19:20:28Z</dcterms:created>
  <dcterms:modified xsi:type="dcterms:W3CDTF">2021-01-24T21:46:04Z</dcterms:modified>
</cp:coreProperties>
</file>